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20"/>
  </p:notesMasterIdLst>
  <p:sldIdLst>
    <p:sldId id="256" r:id="rId2"/>
    <p:sldId id="257" r:id="rId3"/>
    <p:sldId id="258" r:id="rId4"/>
    <p:sldId id="263" r:id="rId5"/>
    <p:sldId id="261" r:id="rId6"/>
    <p:sldId id="260" r:id="rId7"/>
    <p:sldId id="262" r:id="rId8"/>
    <p:sldId id="283" r:id="rId9"/>
    <p:sldId id="284" r:id="rId10"/>
    <p:sldId id="285" r:id="rId11"/>
    <p:sldId id="286" r:id="rId12"/>
    <p:sldId id="287" r:id="rId13"/>
    <p:sldId id="289" r:id="rId14"/>
    <p:sldId id="264" r:id="rId15"/>
    <p:sldId id="266" r:id="rId16"/>
    <p:sldId id="282" r:id="rId17"/>
    <p:sldId id="290" r:id="rId18"/>
    <p:sldId id="291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09AA6E8-84AF-485A-8E24-214A1301E4FF}" v="31" dt="2022-08-01T08:45:58.879"/>
    <p1510:client id="{58D0821B-B67B-4A2A-BC57-2282EFE582B1}" v="5" dt="2022-07-26T07:00:23.11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56"/>
    <p:restoredTop sz="94649"/>
  </p:normalViewPr>
  <p:slideViewPr>
    <p:cSldViewPr snapToGrid="0" snapToObjects="1">
      <p:cViewPr varScale="1">
        <p:scale>
          <a:sx n="102" d="100"/>
          <a:sy n="102" d="100"/>
        </p:scale>
        <p:origin x="71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iant Kassuparambil Raman" userId="S::2232331@tcs.com::65fb9247-28c8-492a-92ec-25b255c02a67" providerId="AD" clId="Web-{58D0821B-B67B-4A2A-BC57-2282EFE582B1}"/>
    <pc:docChg chg="modSld sldOrd">
      <pc:chgData name="Riant Kassuparambil Raman" userId="S::2232331@tcs.com::65fb9247-28c8-492a-92ec-25b255c02a67" providerId="AD" clId="Web-{58D0821B-B67B-4A2A-BC57-2282EFE582B1}" dt="2022-07-26T07:00:23.118" v="4"/>
      <pc:docMkLst>
        <pc:docMk/>
      </pc:docMkLst>
      <pc:sldChg chg="modSp">
        <pc:chgData name="Riant Kassuparambil Raman" userId="S::2232331@tcs.com::65fb9247-28c8-492a-92ec-25b255c02a67" providerId="AD" clId="Web-{58D0821B-B67B-4A2A-BC57-2282EFE582B1}" dt="2022-07-26T06:50:55.204" v="0" actId="1076"/>
        <pc:sldMkLst>
          <pc:docMk/>
          <pc:sldMk cId="1923299672" sldId="260"/>
        </pc:sldMkLst>
        <pc:picChg chg="mod">
          <ac:chgData name="Riant Kassuparambil Raman" userId="S::2232331@tcs.com::65fb9247-28c8-492a-92ec-25b255c02a67" providerId="AD" clId="Web-{58D0821B-B67B-4A2A-BC57-2282EFE582B1}" dt="2022-07-26T06:50:55.204" v="0" actId="1076"/>
          <ac:picMkLst>
            <pc:docMk/>
            <pc:sldMk cId="1923299672" sldId="260"/>
            <ac:picMk id="2" creationId="{616E1C3D-F400-096B-A6BE-59480A003ED2}"/>
          </ac:picMkLst>
        </pc:picChg>
      </pc:sldChg>
      <pc:sldChg chg="modSp ord">
        <pc:chgData name="Riant Kassuparambil Raman" userId="S::2232331@tcs.com::65fb9247-28c8-492a-92ec-25b255c02a67" providerId="AD" clId="Web-{58D0821B-B67B-4A2A-BC57-2282EFE582B1}" dt="2022-07-26T06:58:08.304" v="2" actId="14100"/>
        <pc:sldMkLst>
          <pc:docMk/>
          <pc:sldMk cId="2300547461" sldId="266"/>
        </pc:sldMkLst>
        <pc:spChg chg="mod">
          <ac:chgData name="Riant Kassuparambil Raman" userId="S::2232331@tcs.com::65fb9247-28c8-492a-92ec-25b255c02a67" providerId="AD" clId="Web-{58D0821B-B67B-4A2A-BC57-2282EFE582B1}" dt="2022-07-26T06:58:08.304" v="2" actId="14100"/>
          <ac:spMkLst>
            <pc:docMk/>
            <pc:sldMk cId="2300547461" sldId="266"/>
            <ac:spMk id="2" creationId="{A3D1BA76-0076-A1D9-C676-F1536B348E2E}"/>
          </ac:spMkLst>
        </pc:spChg>
      </pc:sldChg>
      <pc:sldChg chg="ord">
        <pc:chgData name="Riant Kassuparambil Raman" userId="S::2232331@tcs.com::65fb9247-28c8-492a-92ec-25b255c02a67" providerId="AD" clId="Web-{58D0821B-B67B-4A2A-BC57-2282EFE582B1}" dt="2022-07-26T07:00:23.118" v="4"/>
        <pc:sldMkLst>
          <pc:docMk/>
          <pc:sldMk cId="2838582402" sldId="282"/>
        </pc:sldMkLst>
      </pc:sldChg>
    </pc:docChg>
  </pc:docChgLst>
  <pc:docChgLst>
    <pc:chgData name="Riant Kassuparambil Raman" userId="S::2232331@tcs.com::65fb9247-28c8-492a-92ec-25b255c02a67" providerId="AD" clId="Web-{109AA6E8-84AF-485A-8E24-214A1301E4FF}"/>
    <pc:docChg chg="addSld delSld modSld">
      <pc:chgData name="Riant Kassuparambil Raman" userId="S::2232331@tcs.com::65fb9247-28c8-492a-92ec-25b255c02a67" providerId="AD" clId="Web-{109AA6E8-84AF-485A-8E24-214A1301E4FF}" dt="2022-08-01T08:45:55.410" v="26" actId="20577"/>
      <pc:docMkLst>
        <pc:docMk/>
      </pc:docMkLst>
      <pc:sldChg chg="modSp">
        <pc:chgData name="Riant Kassuparambil Raman" userId="S::2232331@tcs.com::65fb9247-28c8-492a-92ec-25b255c02a67" providerId="AD" clId="Web-{109AA6E8-84AF-485A-8E24-214A1301E4FF}" dt="2022-08-01T08:45:55.410" v="26" actId="20577"/>
        <pc:sldMkLst>
          <pc:docMk/>
          <pc:sldMk cId="3619849956" sldId="256"/>
        </pc:sldMkLst>
        <pc:spChg chg="mod">
          <ac:chgData name="Riant Kassuparambil Raman" userId="S::2232331@tcs.com::65fb9247-28c8-492a-92ec-25b255c02a67" providerId="AD" clId="Web-{109AA6E8-84AF-485A-8E24-214A1301E4FF}" dt="2022-08-01T08:45:55.410" v="26" actId="20577"/>
          <ac:spMkLst>
            <pc:docMk/>
            <pc:sldMk cId="3619849956" sldId="256"/>
            <ac:spMk id="3" creationId="{BCCDE304-6906-CB9F-6CBB-8419810AF48D}"/>
          </ac:spMkLst>
        </pc:spChg>
      </pc:sldChg>
      <pc:sldChg chg="addSp modSp">
        <pc:chgData name="Riant Kassuparambil Raman" userId="S::2232331@tcs.com::65fb9247-28c8-492a-92ec-25b255c02a67" providerId="AD" clId="Web-{109AA6E8-84AF-485A-8E24-214A1301E4FF}" dt="2022-08-01T07:44:40.577" v="22" actId="14100"/>
        <pc:sldMkLst>
          <pc:docMk/>
          <pc:sldMk cId="2300547461" sldId="266"/>
        </pc:sldMkLst>
        <pc:spChg chg="mod">
          <ac:chgData name="Riant Kassuparambil Raman" userId="S::2232331@tcs.com::65fb9247-28c8-492a-92ec-25b255c02a67" providerId="AD" clId="Web-{109AA6E8-84AF-485A-8E24-214A1301E4FF}" dt="2022-08-01T07:36:19.352" v="14" actId="1076"/>
          <ac:spMkLst>
            <pc:docMk/>
            <pc:sldMk cId="2300547461" sldId="266"/>
            <ac:spMk id="2" creationId="{A3D1BA76-0076-A1D9-C676-F1536B348E2E}"/>
          </ac:spMkLst>
        </pc:spChg>
        <pc:picChg chg="add mod">
          <ac:chgData name="Riant Kassuparambil Raman" userId="S::2232331@tcs.com::65fb9247-28c8-492a-92ec-25b255c02a67" providerId="AD" clId="Web-{109AA6E8-84AF-485A-8E24-214A1301E4FF}" dt="2022-08-01T07:44:40.577" v="22" actId="14100"/>
          <ac:picMkLst>
            <pc:docMk/>
            <pc:sldMk cId="2300547461" sldId="266"/>
            <ac:picMk id="3" creationId="{4465CB86-378C-1BDD-0FF7-900CDF6E01CF}"/>
          </ac:picMkLst>
        </pc:picChg>
        <pc:picChg chg="add mod">
          <ac:chgData name="Riant Kassuparambil Raman" userId="S::2232331@tcs.com::65fb9247-28c8-492a-92ec-25b255c02a67" providerId="AD" clId="Web-{109AA6E8-84AF-485A-8E24-214A1301E4FF}" dt="2022-08-01T07:44:27.873" v="21" actId="14100"/>
          <ac:picMkLst>
            <pc:docMk/>
            <pc:sldMk cId="2300547461" sldId="266"/>
            <ac:picMk id="4" creationId="{B868F6DD-C72A-F6B8-C67B-86386C4FB80A}"/>
          </ac:picMkLst>
        </pc:picChg>
      </pc:sldChg>
      <pc:sldChg chg="add">
        <pc:chgData name="Riant Kassuparambil Raman" userId="S::2232331@tcs.com::65fb9247-28c8-492a-92ec-25b255c02a67" providerId="AD" clId="Web-{109AA6E8-84AF-485A-8E24-214A1301E4FF}" dt="2022-08-01T06:48:52.385" v="0"/>
        <pc:sldMkLst>
          <pc:docMk/>
          <pc:sldMk cId="936110227" sldId="290"/>
        </pc:sldMkLst>
      </pc:sldChg>
      <pc:sldChg chg="modSp new">
        <pc:chgData name="Riant Kassuparambil Raman" userId="S::2232331@tcs.com::65fb9247-28c8-492a-92ec-25b255c02a67" providerId="AD" clId="Web-{109AA6E8-84AF-485A-8E24-214A1301E4FF}" dt="2022-08-01T06:49:09.651" v="4" actId="14100"/>
        <pc:sldMkLst>
          <pc:docMk/>
          <pc:sldMk cId="1151547947" sldId="291"/>
        </pc:sldMkLst>
        <pc:spChg chg="mod">
          <ac:chgData name="Riant Kassuparambil Raman" userId="S::2232331@tcs.com::65fb9247-28c8-492a-92ec-25b255c02a67" providerId="AD" clId="Web-{109AA6E8-84AF-485A-8E24-214A1301E4FF}" dt="2022-08-01T06:49:09.651" v="4" actId="14100"/>
          <ac:spMkLst>
            <pc:docMk/>
            <pc:sldMk cId="1151547947" sldId="291"/>
            <ac:spMk id="2" creationId="{01B757ED-EFDC-B0B7-E734-5CACA7ACD1EC}"/>
          </ac:spMkLst>
        </pc:spChg>
      </pc:sldChg>
      <pc:sldChg chg="new del">
        <pc:chgData name="Riant Kassuparambil Raman" userId="S::2232331@tcs.com::65fb9247-28c8-492a-92ec-25b255c02a67" providerId="AD" clId="Web-{109AA6E8-84AF-485A-8E24-214A1301E4FF}" dt="2022-08-01T07:45:21.437" v="23"/>
        <pc:sldMkLst>
          <pc:docMk/>
          <pc:sldMk cId="49492886" sldId="292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39E533-729B-BA48-A164-05D99C7387B5}" type="datetimeFigureOut">
              <a:rPr lang="en-US" smtClean="0"/>
              <a:t>8/1/2022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DCD398-69F5-0946-AF06-D687505AA4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8196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DCD398-69F5-0946-AF06-D687505AA4B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4465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5A618E1B-ADE4-4D4A-9FF2-B63651047DC2}" type="datetimeFigureOut">
              <a:rPr lang="en-US" smtClean="0"/>
              <a:t>8/1/2022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E8669CBD-BAF9-7742-B9B2-7B7B5CA1A5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3335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18E1B-ADE4-4D4A-9FF2-B63651047DC2}" type="datetimeFigureOut">
              <a:rPr lang="en-US" smtClean="0"/>
              <a:t>8/1/2022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669CBD-BAF9-7742-B9B2-7B7B5CA1A5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8255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18E1B-ADE4-4D4A-9FF2-B63651047DC2}" type="datetimeFigureOut">
              <a:rPr lang="en-US" smtClean="0"/>
              <a:t>8/1/2022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669CBD-BAF9-7742-B9B2-7B7B5CA1A5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5370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18E1B-ADE4-4D4A-9FF2-B63651047DC2}" type="datetimeFigureOut">
              <a:rPr lang="en-US" smtClean="0"/>
              <a:t>8/1/2022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669CBD-BAF9-7742-B9B2-7B7B5CA1A581}" type="slidenum">
              <a:rPr lang="en-US" smtClean="0"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1074667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18E1B-ADE4-4D4A-9FF2-B63651047DC2}" type="datetimeFigureOut">
              <a:rPr lang="en-US" smtClean="0"/>
              <a:t>8/1/2022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669CBD-BAF9-7742-B9B2-7B7B5CA1A5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6868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18E1B-ADE4-4D4A-9FF2-B63651047DC2}" type="datetimeFigureOut">
              <a:rPr lang="en-US" smtClean="0"/>
              <a:t>8/1/2022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669CBD-BAF9-7742-B9B2-7B7B5CA1A5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429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18E1B-ADE4-4D4A-9FF2-B63651047DC2}" type="datetimeFigureOut">
              <a:rPr lang="en-US" smtClean="0"/>
              <a:t>8/1/2022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669CBD-BAF9-7742-B9B2-7B7B5CA1A5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0609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18E1B-ADE4-4D4A-9FF2-B63651047DC2}" type="datetimeFigureOut">
              <a:rPr lang="en-US" smtClean="0"/>
              <a:t>8/1/2022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669CBD-BAF9-7742-B9B2-7B7B5CA1A5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55940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18E1B-ADE4-4D4A-9FF2-B63651047DC2}" type="datetimeFigureOut">
              <a:rPr lang="en-US" smtClean="0"/>
              <a:t>8/1/2022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669CBD-BAF9-7742-B9B2-7B7B5CA1A5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6950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18E1B-ADE4-4D4A-9FF2-B63651047DC2}" type="datetimeFigureOut">
              <a:rPr lang="en-US" smtClean="0"/>
              <a:t>8/1/2022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669CBD-BAF9-7742-B9B2-7B7B5CA1A5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1245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18E1B-ADE4-4D4A-9FF2-B63651047DC2}" type="datetimeFigureOut">
              <a:rPr lang="en-US" smtClean="0"/>
              <a:t>8/1/2022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669CBD-BAF9-7742-B9B2-7B7B5CA1A5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8433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18E1B-ADE4-4D4A-9FF2-B63651047DC2}" type="datetimeFigureOut">
              <a:rPr lang="en-US" smtClean="0"/>
              <a:t>8/1/2022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669CBD-BAF9-7742-B9B2-7B7B5CA1A5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65691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18E1B-ADE4-4D4A-9FF2-B63651047DC2}" type="datetimeFigureOut">
              <a:rPr lang="en-US" smtClean="0"/>
              <a:t>8/1/2022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669CBD-BAF9-7742-B9B2-7B7B5CA1A5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6090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18E1B-ADE4-4D4A-9FF2-B63651047DC2}" type="datetimeFigureOut">
              <a:rPr lang="en-US" smtClean="0"/>
              <a:t>8/1/2022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669CBD-BAF9-7742-B9B2-7B7B5CA1A5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9545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18E1B-ADE4-4D4A-9FF2-B63651047DC2}" type="datetimeFigureOut">
              <a:rPr lang="en-US" smtClean="0"/>
              <a:t>8/1/2022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669CBD-BAF9-7742-B9B2-7B7B5CA1A5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1723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18E1B-ADE4-4D4A-9FF2-B63651047DC2}" type="datetimeFigureOut">
              <a:rPr lang="en-US" smtClean="0"/>
              <a:t>8/1/2022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669CBD-BAF9-7742-B9B2-7B7B5CA1A5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7639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18E1B-ADE4-4D4A-9FF2-B63651047DC2}" type="datetimeFigureOut">
              <a:rPr lang="en-US" smtClean="0"/>
              <a:t>8/1/2022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669CBD-BAF9-7742-B9B2-7B7B5CA1A5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3934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618E1B-ADE4-4D4A-9FF2-B63651047DC2}" type="datetimeFigureOut">
              <a:rPr lang="en-US" smtClean="0"/>
              <a:t>8/1/2022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669CBD-BAF9-7742-B9B2-7B7B5CA1A5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0857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ubernetes/autoscaler/tree/master/vertical-pod-autoscaler" TargetMode="External"/><Relationship Id="rId2" Type="http://schemas.openxmlformats.org/officeDocument/2006/relationships/hyperlink" Target="https://kubernetes.io/docs/tasks/run-application/horizontal-pod-autoscale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kubernetes/autoscaler/tree/master/cluster-autoscaler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94163-A007-6C15-B62F-5208BA61704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Azure Kubernetes Service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CDE304-6906-CB9F-6CBB-8419810AF48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Trainer: </a:t>
            </a:r>
            <a:r>
              <a:rPr lang="en-US" dirty="0" err="1"/>
              <a:t>Tonyamol</a:t>
            </a:r>
            <a:r>
              <a:rPr lang="en-US" dirty="0"/>
              <a:t> Jose</a:t>
            </a:r>
          </a:p>
          <a:p>
            <a:pPr algn="l"/>
            <a:r>
              <a:rPr lang="en-US" dirty="0"/>
              <a:t>                   &amp;</a:t>
            </a:r>
          </a:p>
          <a:p>
            <a:pPr algn="l"/>
            <a:r>
              <a:rPr lang="en-US" dirty="0"/>
              <a:t>               Riant KR</a:t>
            </a:r>
          </a:p>
        </p:txBody>
      </p:sp>
    </p:spTree>
    <p:extLst>
      <p:ext uri="{BB962C8B-B14F-4D97-AF65-F5344CB8AC3E}">
        <p14:creationId xmlns:p14="http://schemas.microsoft.com/office/powerpoint/2010/main" val="36198499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64BA6-7952-47C7-1E3A-991216C28A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818367"/>
          </a:xfrm>
        </p:spPr>
        <p:txBody>
          <a:bodyPr>
            <a:normAutofit fontScale="90000"/>
          </a:bodyPr>
          <a:lstStyle/>
          <a:p>
            <a:br>
              <a:rPr lang="en-IN" dirty="0"/>
            </a:br>
            <a:r>
              <a:rPr lang="en-IN" dirty="0" err="1"/>
              <a:t>LoadBalancer</a:t>
            </a:r>
            <a:br>
              <a:rPr lang="en-IN" dirty="0"/>
            </a:br>
            <a:endParaRPr lang="en-US" dirty="0"/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A8C8DA41-4F72-4BB0-976F-7BE6E74CA55F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7192" r="7192"/>
          <a:stretch>
            <a:fillRect/>
          </a:stretch>
        </p:blipFill>
        <p:spPr/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DCC8EA-C794-E53C-FBB9-D218F2DCB7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1410" y="1290181"/>
            <a:ext cx="5934511" cy="4501019"/>
          </a:xfrm>
        </p:spPr>
        <p:txBody>
          <a:bodyPr/>
          <a:lstStyle/>
          <a:p>
            <a:r>
              <a:rPr lang="en-IN" dirty="0"/>
              <a:t>A </a:t>
            </a:r>
            <a:r>
              <a:rPr lang="en-IN" dirty="0" err="1"/>
              <a:t>LoadBalancer</a:t>
            </a:r>
            <a:r>
              <a:rPr lang="en-IN" dirty="0"/>
              <a:t> service is the standard and easiest way of exposing a service to outside the cluster using a Azure load balancer.</a:t>
            </a:r>
          </a:p>
          <a:p>
            <a:r>
              <a:rPr lang="en-IN" dirty="0"/>
              <a:t>All the upcoming request routes to </a:t>
            </a:r>
            <a:r>
              <a:rPr lang="en-IN" dirty="0" err="1"/>
              <a:t>kubernetes</a:t>
            </a:r>
            <a:r>
              <a:rPr lang="en-IN" dirty="0"/>
              <a:t> services.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298D89F-5716-5C2E-A654-301F49CCA5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410" y="2583145"/>
            <a:ext cx="3086100" cy="360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8362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9FEF93-1AC7-5932-848A-0AB58BA05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680581"/>
          </a:xfrm>
        </p:spPr>
        <p:txBody>
          <a:bodyPr/>
          <a:lstStyle/>
          <a:p>
            <a:r>
              <a:rPr lang="en-US" dirty="0"/>
              <a:t>Config maps and secrets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0F127C-6680-B37E-6FE7-C48707F9B14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IN" sz="2000" b="1" dirty="0" err="1"/>
              <a:t>ConfigMap</a:t>
            </a:r>
            <a:r>
              <a:rPr lang="en-IN" sz="2000" dirty="0"/>
              <a:t> is an API object used to store non-confidential data in key-value pairs. Pods can consume </a:t>
            </a:r>
            <a:r>
              <a:rPr lang="en-IN" sz="2000" dirty="0" err="1"/>
              <a:t>ConfigMaps</a:t>
            </a:r>
            <a:r>
              <a:rPr lang="en-IN" sz="2000" dirty="0"/>
              <a:t> as environment variables, command-line arguments, or as configuration files in a volume.</a:t>
            </a:r>
          </a:p>
          <a:p>
            <a:r>
              <a:rPr lang="en-IN" sz="2000" dirty="0" err="1"/>
              <a:t>ConfigMap</a:t>
            </a:r>
            <a:r>
              <a:rPr lang="en-IN" sz="2000" dirty="0"/>
              <a:t> does not provide secrecy or encryption.</a:t>
            </a:r>
          </a:p>
          <a:p>
            <a:endParaRPr lang="en-IN" sz="2000" dirty="0"/>
          </a:p>
          <a:p>
            <a:r>
              <a:rPr lang="en-IN" sz="2000" b="1" dirty="0"/>
              <a:t>Secrets</a:t>
            </a:r>
            <a:r>
              <a:rPr lang="en-IN" sz="2000" dirty="0"/>
              <a:t> are similar to </a:t>
            </a:r>
            <a:r>
              <a:rPr lang="en-IN" sz="2000" dirty="0" err="1"/>
              <a:t>ConfigMaps</a:t>
            </a:r>
            <a:r>
              <a:rPr lang="en-IN" sz="2000" dirty="0"/>
              <a:t> but are specifically intended to hold confidential data</a:t>
            </a:r>
          </a:p>
          <a:p>
            <a:endParaRPr lang="en-IN" dirty="0"/>
          </a:p>
          <a:p>
            <a:endParaRPr lang="en-US" dirty="0"/>
          </a:p>
        </p:txBody>
      </p:sp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07E5B267-EBF0-96AE-4F99-C158BD44433C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1811" b="1811"/>
          <a:stretch>
            <a:fillRect/>
          </a:stretch>
        </p:blipFill>
        <p:spPr>
          <a:xfrm>
            <a:off x="6926264" y="150312"/>
            <a:ext cx="4359794" cy="6526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1870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EDD906-1F6B-05D6-7B97-DC0261F7B0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205159"/>
            <a:ext cx="9905998" cy="784397"/>
          </a:xfrm>
        </p:spPr>
        <p:txBody>
          <a:bodyPr/>
          <a:lstStyle/>
          <a:p>
            <a:r>
              <a:rPr lang="en-US" dirty="0"/>
              <a:t>Node Affinity/pod affinity/anti affinity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D22FDD-999E-86B7-529E-521329249E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26718" y="864297"/>
            <a:ext cx="5193081" cy="5887234"/>
          </a:xfrm>
          <a:ln w="28575">
            <a:solidFill>
              <a:schemeClr val="accent1"/>
            </a:solidFill>
          </a:ln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IN" sz="1800" b="1" dirty="0"/>
              <a:t>Node Affinity</a:t>
            </a:r>
          </a:p>
          <a:p>
            <a:r>
              <a:rPr lang="en-IN" sz="1600" dirty="0"/>
              <a:t>Allowing you to constrain which nodes your Pod can be scheduled on based on node labels. There are two types of node affinity:</a:t>
            </a:r>
          </a:p>
          <a:p>
            <a:r>
              <a:rPr lang="en-IN" sz="1600" dirty="0" err="1"/>
              <a:t>requiredDuringSchedulingIgnoredDuringExecution</a:t>
            </a:r>
            <a:r>
              <a:rPr lang="en-IN" sz="1600" dirty="0"/>
              <a:t>: The scheduler can't schedule the Pod unless the rule is met. This functions like </a:t>
            </a:r>
            <a:r>
              <a:rPr lang="en-IN" sz="1600" dirty="0" err="1"/>
              <a:t>nodeSelector</a:t>
            </a:r>
            <a:r>
              <a:rPr lang="en-IN" sz="1600" dirty="0"/>
              <a:t>, but with a more expressive syntax.</a:t>
            </a:r>
          </a:p>
          <a:p>
            <a:r>
              <a:rPr lang="en-IN" sz="1600" dirty="0" err="1"/>
              <a:t>preferredDuringSchedulingIgnoredDuringExecution</a:t>
            </a:r>
            <a:r>
              <a:rPr lang="en-IN" sz="1600" dirty="0"/>
              <a:t>: The scheduler tries to find a node that meets the rule. If a matching node is not available, the scheduler still schedules the Pod.</a:t>
            </a:r>
          </a:p>
          <a:p>
            <a:r>
              <a:rPr lang="en-IN" sz="1600" dirty="0"/>
              <a:t>Use the operator field to specify a logical operator for Kubernetes to use when interpreting the rules. You can use In, </a:t>
            </a:r>
            <a:r>
              <a:rPr lang="en-IN" sz="1600" dirty="0" err="1"/>
              <a:t>NotIn</a:t>
            </a:r>
            <a:r>
              <a:rPr lang="en-IN" sz="1600" dirty="0"/>
              <a:t>, Exists, </a:t>
            </a:r>
            <a:r>
              <a:rPr lang="en-IN" sz="1600" dirty="0" err="1"/>
              <a:t>DoesNotExist</a:t>
            </a:r>
            <a:r>
              <a:rPr lang="en-IN" sz="1600" dirty="0"/>
              <a:t>, Gt and Lt.</a:t>
            </a:r>
          </a:p>
          <a:p>
            <a:r>
              <a:rPr lang="en-IN" sz="1600" dirty="0" err="1"/>
              <a:t>NotIn</a:t>
            </a:r>
            <a:r>
              <a:rPr lang="en-IN" sz="1600" dirty="0"/>
              <a:t> and </a:t>
            </a:r>
            <a:r>
              <a:rPr lang="en-IN" sz="1600" dirty="0" err="1"/>
              <a:t>DoesNotExist</a:t>
            </a:r>
            <a:r>
              <a:rPr lang="en-IN" sz="1600" dirty="0"/>
              <a:t> allow you to define node anti-affinity </a:t>
            </a:r>
            <a:r>
              <a:rPr lang="en-IN" sz="1600" dirty="0" err="1"/>
              <a:t>behavior</a:t>
            </a:r>
            <a:r>
              <a:rPr lang="en-IN" sz="1600" dirty="0"/>
              <a:t>. </a:t>
            </a:r>
          </a:p>
          <a:p>
            <a:endParaRPr lang="en-IN" sz="16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818B4C-9C13-E828-0D21-9CB55165FD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864296"/>
            <a:ext cx="5038595" cy="5887233"/>
          </a:xfrm>
          <a:ln w="28575"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IN" sz="1800" b="1" dirty="0"/>
              <a:t>Pod </a:t>
            </a:r>
            <a:r>
              <a:rPr lang="en-IN" sz="1800" b="1" dirty="0" err="1"/>
              <a:t>Affnity</a:t>
            </a:r>
            <a:r>
              <a:rPr lang="en-IN" sz="1800" b="1" dirty="0"/>
              <a:t>/Anti-Affinity</a:t>
            </a:r>
          </a:p>
          <a:p>
            <a:r>
              <a:rPr lang="en-IN" sz="1600" dirty="0"/>
              <a:t>Allows you to constrain which nodes your Pods can be scheduled on based on the labels of </a:t>
            </a:r>
            <a:r>
              <a:rPr lang="en-IN" sz="1600" b="1" dirty="0"/>
              <a:t>Pods</a:t>
            </a:r>
            <a:r>
              <a:rPr lang="en-IN" sz="1600" dirty="0"/>
              <a:t> already running on that node, instead of the node labels.</a:t>
            </a:r>
          </a:p>
          <a:p>
            <a:r>
              <a:rPr lang="en-IN" sz="1600" dirty="0"/>
              <a:t>Pod anti-affinity requires nodes to be consistently labelled, in other words, every node in the cluster must have an appropriate label matching </a:t>
            </a:r>
            <a:r>
              <a:rPr lang="en-IN" sz="1600" dirty="0" err="1"/>
              <a:t>topologyKey</a:t>
            </a:r>
            <a:r>
              <a:rPr lang="en-IN" sz="1600" dirty="0"/>
              <a:t>. If some or all nodes are missing the specified </a:t>
            </a:r>
            <a:r>
              <a:rPr lang="en-IN" sz="1600" dirty="0" err="1"/>
              <a:t>topologyKey</a:t>
            </a:r>
            <a:r>
              <a:rPr lang="en-IN" sz="1600" dirty="0"/>
              <a:t> label, it can lead to unintended </a:t>
            </a:r>
            <a:r>
              <a:rPr lang="en-IN" sz="1600" dirty="0" err="1"/>
              <a:t>behavior</a:t>
            </a:r>
            <a:endParaRPr lang="en-IN" sz="1600" dirty="0"/>
          </a:p>
          <a:p>
            <a:r>
              <a:rPr lang="en-IN" sz="1600" dirty="0"/>
              <a:t>Similar to Node Affinity are two types of Pod affinity and anti-affinity as follows:</a:t>
            </a:r>
          </a:p>
          <a:p>
            <a:pPr marL="0" indent="0">
              <a:buNone/>
            </a:pPr>
            <a:r>
              <a:rPr lang="en-IN" sz="1600" dirty="0"/>
              <a:t>     </a:t>
            </a:r>
            <a:r>
              <a:rPr lang="en-IN" sz="1600" dirty="0" err="1"/>
              <a:t>requiredDuringSchedulingIgnoredDuringExecution</a:t>
            </a:r>
            <a:endParaRPr lang="en-IN" sz="1600" dirty="0"/>
          </a:p>
          <a:p>
            <a:pPr marL="0" indent="0">
              <a:buNone/>
            </a:pPr>
            <a:r>
              <a:rPr lang="en-IN" sz="1600" dirty="0"/>
              <a:t>     </a:t>
            </a:r>
            <a:r>
              <a:rPr lang="en-IN" sz="1600" dirty="0" err="1"/>
              <a:t>preferredDuringSchedulingIgnoredDuringExecution</a:t>
            </a:r>
            <a:endParaRPr lang="en-IN" sz="1600" dirty="0"/>
          </a:p>
          <a:p>
            <a:pPr marL="0" indent="0">
              <a:buNone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9779102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6FB760-D313-E496-9D06-F90E1FEC99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3067332" cy="558929"/>
          </a:xfrm>
        </p:spPr>
        <p:txBody>
          <a:bodyPr>
            <a:normAutofit fontScale="90000"/>
          </a:bodyPr>
          <a:lstStyle/>
          <a:p>
            <a:r>
              <a:rPr lang="en-US" dirty="0"/>
              <a:t>Continues…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DDB3610-69C0-9550-C12E-E2D56FBE68B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290180" y="1615858"/>
            <a:ext cx="4363231" cy="4860098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3E424EC-DE0B-00B4-046A-525C525B191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096001" y="1615858"/>
            <a:ext cx="4363232" cy="4860098"/>
          </a:xfrm>
        </p:spPr>
      </p:pic>
    </p:spTree>
    <p:extLst>
      <p:ext uri="{BB962C8B-B14F-4D97-AF65-F5344CB8AC3E}">
        <p14:creationId xmlns:p14="http://schemas.microsoft.com/office/powerpoint/2010/main" val="40375509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151F8-F1CC-F1C6-B089-5A1089168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Deployments and </a:t>
            </a:r>
            <a:r>
              <a:rPr lang="en-US" dirty="0" err="1"/>
              <a:t>Statefulsets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5B2664-9115-8735-27DF-3C97FC59CB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fontAlgn="base"/>
            <a:r>
              <a:rPr lang="en-IN" dirty="0"/>
              <a:t>Deployments and </a:t>
            </a:r>
            <a:r>
              <a:rPr lang="en-IN" dirty="0" err="1"/>
              <a:t>StatefulSets</a:t>
            </a:r>
            <a:r>
              <a:rPr lang="en-IN" dirty="0"/>
              <a:t>:</a:t>
            </a:r>
          </a:p>
          <a:p>
            <a:pPr fontAlgn="base"/>
            <a:r>
              <a:rPr lang="en-IN" dirty="0"/>
              <a:t>Deployments are used for stateless applications, </a:t>
            </a:r>
            <a:r>
              <a:rPr lang="en-IN" dirty="0" err="1"/>
              <a:t>StatefulSets</a:t>
            </a:r>
            <a:r>
              <a:rPr lang="en-IN" dirty="0"/>
              <a:t> for stateful applications</a:t>
            </a:r>
          </a:p>
          <a:p>
            <a:pPr fontAlgn="base"/>
            <a:r>
              <a:rPr lang="en-IN" dirty="0"/>
              <a:t>The pods in a deployment are interchangeable, whereas the pods in a </a:t>
            </a:r>
            <a:r>
              <a:rPr lang="en-IN" dirty="0" err="1"/>
              <a:t>StatefulSet</a:t>
            </a:r>
            <a:r>
              <a:rPr lang="en-IN" dirty="0"/>
              <a:t> are not.</a:t>
            </a:r>
          </a:p>
          <a:p>
            <a:pPr fontAlgn="base"/>
            <a:r>
              <a:rPr lang="en-IN" dirty="0"/>
              <a:t>Deployments require a service to enable interaction with pods, while a headless service handles the pods’ network ID in </a:t>
            </a:r>
            <a:r>
              <a:rPr lang="en-IN" dirty="0" err="1"/>
              <a:t>StatefulSets</a:t>
            </a:r>
            <a:r>
              <a:rPr lang="en-IN" dirty="0"/>
              <a:t>.</a:t>
            </a:r>
          </a:p>
          <a:p>
            <a:pPr fontAlgn="base"/>
            <a:r>
              <a:rPr lang="en-IN" dirty="0"/>
              <a:t>In a deployment, the replicas all share a volume and PVC, while in a </a:t>
            </a:r>
            <a:r>
              <a:rPr lang="en-IN" dirty="0" err="1"/>
              <a:t>StatefulSet</a:t>
            </a:r>
            <a:r>
              <a:rPr lang="en-IN" dirty="0"/>
              <a:t> each pod has its own volume and PVC.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71565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D1BA76-0076-A1D9-C676-F1536B348E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44065"/>
            <a:ext cx="9905998" cy="650881"/>
          </a:xfrm>
        </p:spPr>
        <p:txBody>
          <a:bodyPr/>
          <a:lstStyle/>
          <a:p>
            <a:r>
              <a:rPr lang="en-US" dirty="0"/>
              <a:t>Deployment </a:t>
            </a:r>
            <a:r>
              <a:rPr lang="en-US" dirty="0" err="1"/>
              <a:t>yaml</a:t>
            </a:r>
            <a:r>
              <a:rPr lang="en-US" dirty="0"/>
              <a:t> explained</a:t>
            </a:r>
          </a:p>
        </p:txBody>
      </p:sp>
      <p:pic>
        <p:nvPicPr>
          <p:cNvPr id="3" name="Picture 3" descr="Text&#10;&#10;Description automatically generated">
            <a:extLst>
              <a:ext uri="{FF2B5EF4-FFF2-40B4-BE49-F238E27FC236}">
                <a16:creationId xmlns:a16="http://schemas.microsoft.com/office/drawing/2014/main" id="{4465CB86-378C-1BDD-0FF7-900CDF6E01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540" y="680337"/>
            <a:ext cx="6804060" cy="5842381"/>
          </a:xfrm>
          <a:prstGeom prst="rect">
            <a:avLst/>
          </a:prstGeom>
        </p:spPr>
      </p:pic>
      <p:pic>
        <p:nvPicPr>
          <p:cNvPr id="4" name="Picture 4" descr="A picture containing table&#10;&#10;Description automatically generated">
            <a:extLst>
              <a:ext uri="{FF2B5EF4-FFF2-40B4-BE49-F238E27FC236}">
                <a16:creationId xmlns:a16="http://schemas.microsoft.com/office/drawing/2014/main" id="{B868F6DD-C72A-F6B8-C67B-86386C4FB8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4878" y="1121434"/>
            <a:ext cx="2411981" cy="4011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5474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016026-BA3F-F24D-B9CE-772078703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67581"/>
            <a:ext cx="9905998" cy="899218"/>
          </a:xfrm>
        </p:spPr>
        <p:txBody>
          <a:bodyPr/>
          <a:lstStyle/>
          <a:p>
            <a:r>
              <a:rPr lang="en-US" dirty="0"/>
              <a:t>Autoscaling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E0C256-AD07-DA70-3C3F-114242BAEE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964504"/>
            <a:ext cx="9905999" cy="4826697"/>
          </a:xfrm>
        </p:spPr>
        <p:txBody>
          <a:bodyPr/>
          <a:lstStyle/>
          <a:p>
            <a:r>
              <a:rPr lang="en-IN" b="1" dirty="0"/>
              <a:t>Architecting Kubernetes clusters — choosing the best autoscaling strategy</a:t>
            </a:r>
          </a:p>
          <a:p>
            <a:r>
              <a:rPr lang="en-IN" u="sng" dirty="0">
                <a:hlinkClick r:id="rId2"/>
              </a:rPr>
              <a:t>Horizontal Pod Autoscaler</a:t>
            </a:r>
            <a:r>
              <a:rPr lang="en-IN" u="sng" dirty="0"/>
              <a:t> :</a:t>
            </a:r>
            <a:r>
              <a:rPr lang="en-IN" dirty="0"/>
              <a:t> designed to increase the replicas in your deployments.</a:t>
            </a:r>
          </a:p>
          <a:p>
            <a:r>
              <a:rPr lang="en-IN" u="sng" dirty="0">
                <a:hlinkClick r:id="rId3"/>
              </a:rPr>
              <a:t>Vertical Pod Autoscaler</a:t>
            </a:r>
            <a:r>
              <a:rPr lang="en-IN" u="sng" dirty="0"/>
              <a:t> :</a:t>
            </a:r>
            <a:r>
              <a:rPr lang="en-IN" dirty="0"/>
              <a:t> Useful when you can't create more copies of your Pods, but you still need to handle more traffic</a:t>
            </a:r>
          </a:p>
          <a:p>
            <a:r>
              <a:rPr lang="en-IN" u="sng" dirty="0">
                <a:hlinkClick r:id="rId4"/>
              </a:rPr>
              <a:t>Cluster Autoscaler</a:t>
            </a:r>
            <a:r>
              <a:rPr lang="en-IN" u="sng" dirty="0"/>
              <a:t> : </a:t>
            </a:r>
            <a:r>
              <a:rPr lang="en-IN" dirty="0"/>
              <a:t>When your cluster runs low on resources, the Cluster </a:t>
            </a:r>
            <a:r>
              <a:rPr lang="en-IN" dirty="0" err="1"/>
              <a:t>Autoscaler</a:t>
            </a:r>
            <a:r>
              <a:rPr lang="en-IN" dirty="0"/>
              <a:t> provision a new compute unit and adds it to the cluster. If there are too many empty nodes, the cluster </a:t>
            </a:r>
            <a:r>
              <a:rPr lang="en-IN" dirty="0" err="1"/>
              <a:t>autoscaler</a:t>
            </a:r>
            <a:r>
              <a:rPr lang="en-IN" dirty="0"/>
              <a:t> will remove them to reduce costs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385824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01D8B7-23D5-339F-F812-142EB485F1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759345"/>
          </a:xfrm>
        </p:spPr>
        <p:txBody>
          <a:bodyPr/>
          <a:lstStyle/>
          <a:p>
            <a:r>
              <a:rPr lang="en-US" dirty="0"/>
              <a:t>Azure Container registry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1702E2-6F96-CAEB-C265-AAD1938AD6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Build, store, secure, scan, replicate, and manage container images and artifacts</a:t>
            </a:r>
          </a:p>
          <a:p>
            <a:r>
              <a:rPr lang="en-IN" dirty="0"/>
              <a:t>Automate container image builds and maintenance with ACR Tasks</a:t>
            </a:r>
          </a:p>
        </p:txBody>
      </p:sp>
    </p:spTree>
    <p:extLst>
      <p:ext uri="{BB962C8B-B14F-4D97-AF65-F5344CB8AC3E}">
        <p14:creationId xmlns:p14="http://schemas.microsoft.com/office/powerpoint/2010/main" val="9361102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B757ED-EFDC-B0B7-E734-5CACA7ACD1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130151"/>
          </a:xfrm>
        </p:spPr>
        <p:txBody>
          <a:bodyPr/>
          <a:lstStyle/>
          <a:p>
            <a:r>
              <a:rPr lang="en-US" dirty="0"/>
              <a:t>Day 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C26889-A82E-D0E4-3E6D-45EE2D2F17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5479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27EC5B9-0540-6F7B-8D3A-200EE2AF2D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574" y="685122"/>
            <a:ext cx="10015539" cy="5244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1619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1BAD129-1918-E5D8-C5DB-919337284A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962" y="685799"/>
            <a:ext cx="10487025" cy="511791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4E45263-09EC-8879-C4F5-278550F4A877}"/>
              </a:ext>
            </a:extLst>
          </p:cNvPr>
          <p:cNvSpPr/>
          <p:nvPr/>
        </p:nvSpPr>
        <p:spPr>
          <a:xfrm>
            <a:off x="1014608" y="4772416"/>
            <a:ext cx="6463430" cy="90187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dirty="0"/>
              <a:t>Azure Kubernetes Service offers provisioning, scaling, and upgrades of resources as per requirement or demand without any downtime in  the Kubernetes cluster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36395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25CA6B-6B89-F25B-2C23-32F0153A63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118456"/>
            <a:ext cx="9905998" cy="1110269"/>
          </a:xfrm>
        </p:spPr>
        <p:txBody>
          <a:bodyPr/>
          <a:lstStyle/>
          <a:p>
            <a:r>
              <a:rPr lang="en-US" dirty="0"/>
              <a:t>AKS Architecture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D7687CC-8533-370E-0287-CFE83040B7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12" y="1014413"/>
            <a:ext cx="10027273" cy="5225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1886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590962-38BA-2680-648F-E4258AAF97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42681"/>
            <a:ext cx="9905998" cy="686008"/>
          </a:xfrm>
        </p:spPr>
        <p:txBody>
          <a:bodyPr/>
          <a:lstStyle/>
          <a:p>
            <a:r>
              <a:rPr lang="en-US" dirty="0"/>
              <a:t>Node and pod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3AA856-1F5C-2CD2-F727-ECEDB6C4D9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825" y="828675"/>
            <a:ext cx="10544176" cy="5241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2251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16E1C3D-F400-096B-A6BE-59480A003E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514" y="740651"/>
            <a:ext cx="10599923" cy="5386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2996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3B77B4-BC66-6BCC-7921-C669A1E4E4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 Services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A63A7B-D150-DC88-B1BA-BBC7DAA3E0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954060"/>
            <a:ext cx="9905999" cy="3837141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/>
              <a:t>Why we need services?</a:t>
            </a:r>
          </a:p>
          <a:p>
            <a:r>
              <a:rPr lang="en-IN" dirty="0"/>
              <a:t>Service is responsible for exposing an interface to those pods, which enables network access from either within the cluster or between external processes and the service.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Different Service Types</a:t>
            </a:r>
          </a:p>
          <a:p>
            <a:r>
              <a:rPr lang="en-IN" b="1" dirty="0" err="1"/>
              <a:t>ClusterIP</a:t>
            </a:r>
            <a:r>
              <a:rPr lang="en-IN" dirty="0"/>
              <a:t>. Exposes a service which is only accessible from within the cluster.</a:t>
            </a:r>
          </a:p>
          <a:p>
            <a:r>
              <a:rPr lang="en-IN" b="1" dirty="0" err="1"/>
              <a:t>NodePort</a:t>
            </a:r>
            <a:r>
              <a:rPr lang="en-IN" dirty="0"/>
              <a:t>. Exposes a service via a static port on each node’s IP.</a:t>
            </a:r>
          </a:p>
          <a:p>
            <a:r>
              <a:rPr lang="en-IN" b="1" dirty="0" err="1"/>
              <a:t>LoadBalancer</a:t>
            </a:r>
            <a:r>
              <a:rPr lang="en-IN" dirty="0"/>
              <a:t>. Exposes the service via the cloud provider’s load balancer.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06677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38C08-FB1D-3FBF-6758-D63403540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 IP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3C025C-69DE-C901-CB36-47CC1652F7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sz="1600" dirty="0" err="1"/>
              <a:t>ClusterIP</a:t>
            </a:r>
            <a:r>
              <a:rPr lang="en-IN" sz="1600" dirty="0"/>
              <a:t> is the most commonly used service type in Kubernetes</a:t>
            </a:r>
          </a:p>
          <a:p>
            <a:r>
              <a:rPr lang="en-IN" sz="1600" dirty="0"/>
              <a:t>Kubernetes will assign an internal IP to </a:t>
            </a:r>
            <a:r>
              <a:rPr lang="en-IN" sz="1600" dirty="0" err="1"/>
              <a:t>ClusterIP</a:t>
            </a:r>
            <a:r>
              <a:rPr lang="en-IN" sz="1600" dirty="0"/>
              <a:t> service. </a:t>
            </a:r>
          </a:p>
          <a:p>
            <a:r>
              <a:rPr lang="en-IN" sz="1600" dirty="0"/>
              <a:t>The scope of this service is with in the cluster only and it can’t be accessible </a:t>
            </a:r>
          </a:p>
          <a:p>
            <a:pPr marL="0" indent="0">
              <a:buNone/>
            </a:pPr>
            <a:r>
              <a:rPr lang="en-IN" sz="1600" dirty="0"/>
              <a:t>    directly from the outside of the Cluster.</a:t>
            </a:r>
          </a:p>
          <a:p>
            <a:r>
              <a:rPr lang="en-IN" sz="1600" dirty="0"/>
              <a:t>To expose these services to outside we need to use ingress controller</a:t>
            </a:r>
          </a:p>
          <a:p>
            <a:endParaRPr lang="en-IN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D79F24-6A5E-7983-C051-4C2C7F77F3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3195" y="1415441"/>
            <a:ext cx="4063702" cy="4622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8507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612362-6ED6-B139-CF15-15E81D1241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6705" y="609601"/>
            <a:ext cx="5892922" cy="968678"/>
          </a:xfrm>
        </p:spPr>
        <p:txBody>
          <a:bodyPr>
            <a:normAutofit fontScale="90000"/>
          </a:bodyPr>
          <a:lstStyle/>
          <a:p>
            <a:r>
              <a:rPr lang="en-IN" dirty="0" err="1"/>
              <a:t>NodePort</a:t>
            </a:r>
            <a:br>
              <a:rPr lang="en-IN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171571-970D-1613-73C9-314722AC6F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42643" y="707782"/>
            <a:ext cx="3253960" cy="460563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11D96B-1CFB-B324-4CCE-AC91FBE21D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6705" y="1202499"/>
            <a:ext cx="5892922" cy="4605635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dirty="0"/>
              <a:t>Exposes the service on each Node’s IP at a static port (The </a:t>
            </a:r>
            <a:r>
              <a:rPr lang="en-IN" sz="1800" dirty="0" err="1"/>
              <a:t>NodePort</a:t>
            </a:r>
            <a:r>
              <a:rPr lang="en-IN" sz="1800" dirty="0"/>
              <a:t>). By using, you can access the </a:t>
            </a:r>
            <a:r>
              <a:rPr lang="en-IN" sz="1800" dirty="0" err="1"/>
              <a:t>NodePort</a:t>
            </a:r>
            <a:r>
              <a:rPr lang="en-IN" sz="1800" dirty="0"/>
              <a:t> service from outside the cluster.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dirty="0"/>
              <a:t>Define random ports between 30000–32767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98D480-8EBE-8F8E-C2B7-B1369852BA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2643" y="707782"/>
            <a:ext cx="3253960" cy="46056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67C2290-E4AB-EAA9-8A65-86C6DFF484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6705" y="2686772"/>
            <a:ext cx="5492089" cy="4004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99134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{C43F0162-B783-9E41-A222-9CCE82025B27}tf10001122</Template>
  <TotalTime>2162</TotalTime>
  <Words>716</Words>
  <Application>Microsoft Office PowerPoint</Application>
  <PresentationFormat>Widescreen</PresentationFormat>
  <Paragraphs>58</Paragraphs>
  <Slides>18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Circuit</vt:lpstr>
      <vt:lpstr>Azure Kubernetes Service</vt:lpstr>
      <vt:lpstr>PowerPoint Presentation</vt:lpstr>
      <vt:lpstr>PowerPoint Presentation</vt:lpstr>
      <vt:lpstr>AKS Architecture</vt:lpstr>
      <vt:lpstr>Node and pod</vt:lpstr>
      <vt:lpstr>PowerPoint Presentation</vt:lpstr>
      <vt:lpstr>Kubernetes Services</vt:lpstr>
      <vt:lpstr>Cluster IP</vt:lpstr>
      <vt:lpstr>NodePort </vt:lpstr>
      <vt:lpstr> LoadBalancer </vt:lpstr>
      <vt:lpstr>Config maps and secrets</vt:lpstr>
      <vt:lpstr>Node Affinity/pod affinity/anti affinity</vt:lpstr>
      <vt:lpstr>Continues…</vt:lpstr>
      <vt:lpstr>Deployments and Statefulsets</vt:lpstr>
      <vt:lpstr>Deployment yaml explained</vt:lpstr>
      <vt:lpstr>Autoscaling</vt:lpstr>
      <vt:lpstr>Azure Container registry</vt:lpstr>
      <vt:lpstr>Day 2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Azure Kubernetes Service</dc:title>
  <dc:creator>Microsoft Office User</dc:creator>
  <cp:lastModifiedBy>Microsoft Office User</cp:lastModifiedBy>
  <cp:revision>41</cp:revision>
  <dcterms:created xsi:type="dcterms:W3CDTF">2022-07-20T16:06:31Z</dcterms:created>
  <dcterms:modified xsi:type="dcterms:W3CDTF">2022-08-01T08:46:04Z</dcterms:modified>
</cp:coreProperties>
</file>